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6"/>
  </p:notesMasterIdLst>
  <p:sldIdLst>
    <p:sldId id="263" r:id="rId3"/>
    <p:sldId id="265" r:id="rId4"/>
    <p:sldId id="266" r:id="rId5"/>
    <p:sldId id="268" r:id="rId6"/>
    <p:sldId id="272" r:id="rId7"/>
    <p:sldId id="273" r:id="rId8"/>
    <p:sldId id="267" r:id="rId9"/>
    <p:sldId id="269" r:id="rId10"/>
    <p:sldId id="270" r:id="rId11"/>
    <p:sldId id="274" r:id="rId12"/>
    <p:sldId id="275" r:id="rId13"/>
    <p:sldId id="276" r:id="rId14"/>
    <p:sldId id="271" r:id="rId1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D13"/>
    <a:srgbClr val="996633"/>
    <a:srgbClr val="1E5315"/>
    <a:srgbClr val="472B05"/>
    <a:srgbClr val="311F07"/>
    <a:srgbClr val="789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680" autoAdjust="0"/>
  </p:normalViewPr>
  <p:slideViewPr>
    <p:cSldViewPr snapToGrid="0" snapToObjects="1">
      <p:cViewPr varScale="1">
        <p:scale>
          <a:sx n="86" d="100"/>
          <a:sy n="86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5337E-F395-3B4A-9A6D-C7324E7A157F}" type="datetimeFigureOut">
              <a:rPr lang="nl-NL" smtClean="0"/>
              <a:t>16-11-17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743FA-A9E7-2E4F-9442-794CBC7856E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04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743FA-A9E7-2E4F-9442-794CBC7856E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80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2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0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13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726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706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32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134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052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7842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03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1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93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111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559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71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452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5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95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445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7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782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268B-2E44-CA40-BE3D-881D505EB6D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C824-389F-B546-B9DE-483CEFACB339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8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C569-86ED-9645-887A-7513BBA9F983}" type="datetimeFigureOut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16-11-17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8892-D120-5845-826C-9D7326CF7020}" type="slidenum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7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2D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22046601_703852299805139_4910940739195953207_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r="-424"/>
          <a:stretch/>
        </p:blipFill>
        <p:spPr>
          <a:xfrm>
            <a:off x="-108520" y="1196752"/>
            <a:ext cx="9318217" cy="4619006"/>
          </a:xfrm>
        </p:spPr>
      </p:pic>
      <p:sp>
        <p:nvSpPr>
          <p:cNvPr id="3" name="Rechthoek 2"/>
          <p:cNvSpPr/>
          <p:nvPr/>
        </p:nvSpPr>
        <p:spPr>
          <a:xfrm>
            <a:off x="2286000" y="5940423"/>
            <a:ext cx="4572000" cy="747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Geestelijke Groei-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avond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Bommelerwaard</a:t>
            </a:r>
            <a:endParaRPr lang="nl-NL" dirty="0">
              <a:solidFill>
                <a:schemeClr val="bg2">
                  <a:lumMod val="75000"/>
                </a:schemeClr>
              </a:solidFill>
              <a:latin typeface="Roboto Regular"/>
              <a:cs typeface="Roboto Regular"/>
            </a:endParaRPr>
          </a:p>
          <a:p>
            <a:pPr algn="ctr">
              <a:lnSpc>
                <a:spcPct val="120000"/>
              </a:lnSpc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16 </a:t>
            </a:r>
            <a:r>
              <a:rPr lang="nl-NL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november </a:t>
            </a:r>
            <a:r>
              <a:rPr lang="nl-NL" smtClean="0">
                <a:solidFill>
                  <a:schemeClr val="bg2">
                    <a:lumMod val="75000"/>
                  </a:schemeClr>
                </a:solidFill>
                <a:latin typeface="Roboto Regular"/>
                <a:cs typeface="Roboto Regular"/>
              </a:rPr>
              <a:t>2017</a:t>
            </a:r>
            <a:endParaRPr lang="nl-NL" dirty="0">
              <a:solidFill>
                <a:schemeClr val="bg2">
                  <a:lumMod val="75000"/>
                </a:schemeClr>
              </a:solidFill>
              <a:latin typeface="Roboto Regular"/>
              <a:cs typeface="Roboto Regular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351325" y="1401650"/>
            <a:ext cx="4653882" cy="3111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5300" b="1" dirty="0" smtClean="0">
                <a:ln w="1905">
                  <a:solidFill>
                    <a:srgbClr val="472B05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Met kracht </a:t>
            </a:r>
          </a:p>
          <a:p>
            <a:pPr>
              <a:lnSpc>
                <a:spcPct val="120000"/>
              </a:lnSpc>
            </a:pPr>
            <a:r>
              <a:rPr lang="nl-NL" sz="5300" b="1" dirty="0" smtClean="0">
                <a:ln w="1905">
                  <a:solidFill>
                    <a:srgbClr val="472B05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getuigen van</a:t>
            </a:r>
          </a:p>
          <a:p>
            <a:pPr>
              <a:lnSpc>
                <a:spcPct val="120000"/>
              </a:lnSpc>
            </a:pPr>
            <a:r>
              <a:rPr lang="nl-NL" sz="5300" b="1" dirty="0" smtClean="0">
                <a:ln w="1905">
                  <a:solidFill>
                    <a:srgbClr val="472B05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oboto Regular"/>
                <a:cs typeface="Roboto Regular"/>
              </a:rPr>
              <a:t>Jezus’ Naam!</a:t>
            </a:r>
            <a:endParaRPr lang="nl-NL" sz="5300" b="1" dirty="0">
              <a:ln w="1905">
                <a:solidFill>
                  <a:srgbClr val="472B05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oboto Regular"/>
              <a:cs typeface="Roboto Regular"/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5207000" y="3197401"/>
            <a:ext cx="2965400" cy="1188357"/>
          </a:xfrm>
          <a:prstGeom prst="roundRect">
            <a:avLst/>
          </a:prstGeom>
          <a:ln w="3175" cmpd="sng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500" dirty="0" smtClean="0"/>
              <a:t>Hoofdstuk 3 en 4</a:t>
            </a:r>
            <a:endParaRPr lang="nl-NL" sz="3500" dirty="0"/>
          </a:p>
        </p:txBody>
      </p:sp>
    </p:spTree>
    <p:extLst>
      <p:ext uri="{BB962C8B-B14F-4D97-AF65-F5344CB8AC3E}">
        <p14:creationId xmlns:p14="http://schemas.microsoft.com/office/powerpoint/2010/main" val="143711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649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Argumenten tegen</a:t>
            </a:r>
            <a:endParaRPr lang="nl-NL" sz="3000" dirty="0">
              <a:solidFill>
                <a:srgbClr val="472B05"/>
              </a:solidFill>
              <a:latin typeface="Roboto Regular"/>
              <a:ea typeface="+mn-ea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7174"/>
            <a:ext cx="840255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tekenen waren het bewijs van het gezag van de apostelen.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Sinds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de komst van de canon zijn gaven niet meer nodig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Openbaringsgaven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ondermijnen het definitieve gezag van de Bijbel.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Bovennatuurlijke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verschijnselen kwamen slechts in bepaalde perioden in de Bijbelse geschiedenis voor, en zijn dus niet ‘normaal’.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Vanaf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de tweede eeuw zijn wonderbaarlijke gaven afwezig.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978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6492"/>
            <a:ext cx="8229600" cy="1143000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Argumenten voor</a:t>
            </a:r>
            <a:endParaRPr lang="nl-NL" sz="3000" dirty="0">
              <a:solidFill>
                <a:srgbClr val="472B05"/>
              </a:solidFill>
              <a:latin typeface="Roboto Regular"/>
              <a:ea typeface="+mn-ea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99492"/>
            <a:ext cx="840255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Er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is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geen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afdoende argument voor het tegendeel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gaven blijven door het Nieuwe Testament heen functioneren.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Niet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alleen de apostelen beoefenden consequent de gaven.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2400" dirty="0" err="1">
                <a:solidFill>
                  <a:srgbClr val="472B05"/>
                </a:solidFill>
                <a:latin typeface="Roboto Regular"/>
                <a:cs typeface="Roboto Regular"/>
              </a:rPr>
              <a:t>charismata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 dienen tot opbouw van het lichaam van Christus.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Wij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hebben dezelfde Geest als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Jezus.</a:t>
            </a: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2400" dirty="0">
                <a:solidFill>
                  <a:srgbClr val="472B05"/>
                </a:solidFill>
                <a:latin typeface="Roboto Regular"/>
                <a:cs typeface="Roboto Regular"/>
              </a:rPr>
              <a:t>kerk van alle eeuwen getuigt van de gaven in haar midden.</a:t>
            </a:r>
          </a:p>
          <a:p>
            <a:pPr marL="514350" indent="-514350">
              <a:buFont typeface="+mj-lt"/>
              <a:buAutoNum type="arabicPeriod"/>
            </a:pP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878191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0" b="15109"/>
          <a:stretch/>
        </p:blipFill>
        <p:spPr bwMode="auto">
          <a:xfrm>
            <a:off x="1693545" y="0"/>
            <a:ext cx="5756910" cy="6645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74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1" y="274638"/>
            <a:ext cx="8873066" cy="1143000"/>
          </a:xfrm>
        </p:spPr>
        <p:txBody>
          <a:bodyPr>
            <a:noAutofit/>
          </a:bodyPr>
          <a:lstStyle/>
          <a:p>
            <a:r>
              <a:rPr lang="nl-NL" sz="34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5. Gebed in openheid voor wat God wil geven</a:t>
            </a:r>
            <a:endParaRPr lang="nl-NL" sz="3400" dirty="0">
              <a:solidFill>
                <a:srgbClr val="472B05"/>
              </a:solidFill>
              <a:latin typeface="Roboto Regular"/>
              <a:ea typeface="+mn-ea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</a:rPr>
              <a:t>Laten we ons uitstrekken in verwachting voor wat God geeft!</a:t>
            </a:r>
            <a:endParaRPr lang="nl-NL" sz="30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423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Programma</a:t>
            </a:r>
            <a:endParaRPr lang="nl-NL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799" y="1591733"/>
            <a:ext cx="8551333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Kort overzicht van Hand. 3-4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Met de Naam in aanraking </a:t>
            </a:r>
            <a:r>
              <a:rPr lang="nl-NL" sz="29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komen </a:t>
            </a: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(de kreupele)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sz="2900" dirty="0">
                <a:solidFill>
                  <a:srgbClr val="472B05"/>
                </a:solidFill>
                <a:latin typeface="Roboto Regular"/>
                <a:cs typeface="Roboto Regular"/>
              </a:rPr>
              <a:t>Met de Naam in aanraking </a:t>
            </a:r>
            <a:r>
              <a:rPr lang="nl-NL" sz="29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brengen </a:t>
            </a: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(Petrus)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Wonderen en tekenen: voor nu?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nl-NL" sz="2900" dirty="0" smtClean="0">
                <a:solidFill>
                  <a:srgbClr val="472B05"/>
                </a:solidFill>
                <a:latin typeface="Roboto Regular"/>
                <a:cs typeface="Roboto Regular"/>
              </a:rPr>
              <a:t>Gebed in openheid voor wat God wil geven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nl-NL" sz="29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nl-NL" sz="29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5374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1. Kort overzicht van Hand. 3-4</a:t>
            </a:r>
            <a:endParaRPr lang="nl-NL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3:1-8 		kreupele genezen door Jezus’ naam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3:9-11 	volk onder de indruk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3:12-26 	Petrus’ toespraak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4:1-7		Petrus en Johannes gevangen genomen en voor 			het Sanhedrin gedaagd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4:8-12 	Petrus’ toespraak voor Sanhedrin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4:13-22 	verbod om over Jezus te spreken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4:23		Petrus en Johannes vrijgelaten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4:24-31	gezamenlijk gebed om kracht om te getuigen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0637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105"/>
            <a:ext cx="8229600" cy="1143000"/>
          </a:xfrm>
        </p:spPr>
        <p:txBody>
          <a:bodyPr/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b="1" dirty="0" smtClean="0">
                <a:solidFill>
                  <a:srgbClr val="953735"/>
                </a:solidFill>
                <a:latin typeface="Roboto Regular"/>
                <a:cs typeface="Roboto Regular"/>
              </a:rPr>
              <a:t>Naam</a:t>
            </a:r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! van Jezus</a:t>
            </a:r>
            <a:endParaRPr lang="nl-NL" b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133" y="1172105"/>
            <a:ext cx="9228666" cy="4754562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3:6	  	</a:t>
            </a:r>
            <a:r>
              <a:rPr lang="nl-NL" sz="2400" dirty="0" smtClean="0"/>
              <a:t>in </a:t>
            </a:r>
            <a:r>
              <a:rPr lang="nl-NL" sz="2400" dirty="0"/>
              <a:t>de </a:t>
            </a:r>
            <a:r>
              <a:rPr lang="nl-NL" sz="2400" b="1" dirty="0">
                <a:solidFill>
                  <a:srgbClr val="953735"/>
                </a:solidFill>
              </a:rPr>
              <a:t>Naam </a:t>
            </a:r>
            <a:r>
              <a:rPr lang="nl-NL" sz="2400" dirty="0"/>
              <a:t>van Jezus Christus de Nazarener, sta op en </a:t>
            </a:r>
            <a:r>
              <a:rPr lang="nl-NL" sz="2400" dirty="0" smtClean="0"/>
              <a:t>ga lopen</a:t>
            </a:r>
            <a:r>
              <a:rPr lang="nl-NL" sz="2400" dirty="0"/>
              <a:t>!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3:16	</a:t>
            </a:r>
            <a:r>
              <a:rPr lang="nl-NL" sz="2400" dirty="0"/>
              <a:t>En Zijn </a:t>
            </a:r>
            <a:r>
              <a:rPr lang="nl-NL" sz="2400" b="1" dirty="0">
                <a:solidFill>
                  <a:srgbClr val="953735"/>
                </a:solidFill>
              </a:rPr>
              <a:t>Naam </a:t>
            </a:r>
            <a:r>
              <a:rPr lang="nl-NL" sz="2400" dirty="0"/>
              <a:t>heeft deze </a:t>
            </a:r>
            <a:r>
              <a:rPr lang="nl-NL" sz="2400" i="1" dirty="0" smtClean="0"/>
              <a:t>man</a:t>
            </a:r>
            <a:r>
              <a:rPr lang="nl-NL" sz="2400" dirty="0" smtClean="0"/>
              <a:t> sterk gemaakt </a:t>
            </a:r>
            <a:r>
              <a:rPr lang="nl-NL" sz="2400" dirty="0"/>
              <a:t>door het </a:t>
            </a:r>
            <a:r>
              <a:rPr lang="nl-NL" sz="2400" dirty="0" smtClean="0"/>
              <a:t>						geloof </a:t>
            </a:r>
            <a:r>
              <a:rPr lang="nl-NL" sz="2400" dirty="0"/>
              <a:t>in Zijn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Naam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nl-NL" sz="240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>
                <a:solidFill>
                  <a:srgbClr val="472B05"/>
                </a:solidFill>
                <a:latin typeface="Roboto Regular"/>
                <a:cs typeface="Roboto Regular"/>
              </a:rPr>
              <a:t>4:7		</a:t>
            </a:r>
            <a:r>
              <a:rPr lang="nl-NL" sz="2400" dirty="0" smtClean="0"/>
              <a:t>Door </a:t>
            </a:r>
            <a:r>
              <a:rPr lang="nl-NL" sz="2400" dirty="0"/>
              <a:t>welke kracht of door welke </a:t>
            </a:r>
            <a:r>
              <a:rPr lang="nl-NL" sz="2400" b="1" dirty="0">
                <a:solidFill>
                  <a:srgbClr val="953735"/>
                </a:solidFill>
              </a:rPr>
              <a:t>naam </a:t>
            </a:r>
            <a:r>
              <a:rPr lang="nl-NL" sz="2400" dirty="0"/>
              <a:t>hebt u dit gedaan</a:t>
            </a:r>
            <a:r>
              <a:rPr lang="nl-NL" sz="2400" dirty="0" smtClean="0"/>
              <a:t>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/>
              <a:t>4:10	</a:t>
            </a:r>
            <a:r>
              <a:rPr lang="nl-NL" sz="2400" dirty="0"/>
              <a:t>door de Naam van Jezus Christus, de </a:t>
            </a:r>
            <a:r>
              <a:rPr lang="nl-NL" sz="2400" dirty="0" smtClean="0"/>
              <a:t>Nazarener, </a:t>
            </a:r>
            <a:r>
              <a:rPr lang="mr-IN" sz="2400" dirty="0" smtClean="0"/>
              <a:t>…</a:t>
            </a:r>
            <a:r>
              <a:rPr lang="nl-NL" sz="2400" dirty="0"/>
              <a:t>,</a:t>
            </a:r>
            <a:r>
              <a:rPr lang="nl-NL" sz="2400" dirty="0" smtClean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/>
              <a:t>	</a:t>
            </a:r>
            <a:r>
              <a:rPr lang="nl-NL" sz="2400" dirty="0" smtClean="0"/>
              <a:t>		door Hem staat deze</a:t>
            </a:r>
            <a:r>
              <a:rPr lang="nl-NL" sz="2400" dirty="0"/>
              <a:t> </a:t>
            </a:r>
            <a:r>
              <a:rPr lang="nl-NL" sz="2400" i="1" dirty="0"/>
              <a:t>man</a:t>
            </a:r>
            <a:r>
              <a:rPr lang="nl-NL" sz="2400" dirty="0"/>
              <a:t> hier gezond voor </a:t>
            </a:r>
            <a:r>
              <a:rPr lang="nl-NL" sz="2400" dirty="0" smtClean="0"/>
              <a:t>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/>
              <a:t>4:12	</a:t>
            </a:r>
            <a:r>
              <a:rPr lang="mr-IN" sz="2400" dirty="0" smtClean="0"/>
              <a:t>…</a:t>
            </a:r>
            <a:r>
              <a:rPr lang="nl-NL" sz="2400" dirty="0" smtClean="0"/>
              <a:t> er </a:t>
            </a:r>
            <a:r>
              <a:rPr lang="nl-NL" sz="2400" dirty="0"/>
              <a:t>is onder de hemel geen andere </a:t>
            </a:r>
            <a:r>
              <a:rPr lang="nl-NL" sz="2400" b="1" dirty="0">
                <a:solidFill>
                  <a:srgbClr val="953735"/>
                </a:solidFill>
              </a:rPr>
              <a:t>Naam </a:t>
            </a:r>
            <a:r>
              <a:rPr lang="nl-NL" sz="2400" dirty="0"/>
              <a:t>onder de mensen </a:t>
            </a:r>
            <a:r>
              <a:rPr lang="nl-NL" sz="2400" dirty="0" smtClean="0"/>
              <a:t>					gegeven </a:t>
            </a:r>
            <a:r>
              <a:rPr lang="nl-NL" sz="2400" dirty="0"/>
              <a:t>waardoor wij zalig moeten worden</a:t>
            </a:r>
            <a:r>
              <a:rPr lang="nl-NL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/>
              <a:t>4:17-18   niet </a:t>
            </a:r>
            <a:r>
              <a:rPr lang="nl-NL" sz="2400" dirty="0"/>
              <a:t>meer te spreken of te onderwijzen in de </a:t>
            </a:r>
            <a:r>
              <a:rPr lang="nl-NL" sz="2400" b="1" dirty="0">
                <a:solidFill>
                  <a:srgbClr val="953735"/>
                </a:solidFill>
              </a:rPr>
              <a:t>Naam </a:t>
            </a:r>
            <a:r>
              <a:rPr lang="nl-NL" sz="2400" dirty="0"/>
              <a:t>van Jezus</a:t>
            </a:r>
            <a:r>
              <a:rPr lang="nl-NL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nl-NL" sz="2400" dirty="0" smtClean="0"/>
              <a:t>4:30	</a:t>
            </a:r>
            <a:r>
              <a:rPr lang="mr-IN" sz="2400" dirty="0" smtClean="0"/>
              <a:t>…</a:t>
            </a:r>
            <a:r>
              <a:rPr lang="nl-NL" sz="2400" dirty="0" smtClean="0"/>
              <a:t> doordat </a:t>
            </a:r>
            <a:r>
              <a:rPr lang="nl-NL" sz="2400" dirty="0"/>
              <a:t>U Uw hand uitstrekt tot genezing en er tekenen en </a:t>
            </a:r>
            <a:r>
              <a:rPr lang="nl-NL" sz="2400" dirty="0" smtClean="0"/>
              <a:t>			    wonderen </a:t>
            </a:r>
            <a:r>
              <a:rPr lang="nl-NL" sz="2400" dirty="0"/>
              <a:t>gebeuren door de </a:t>
            </a:r>
            <a:r>
              <a:rPr lang="nl-NL" sz="2400" b="1" dirty="0">
                <a:solidFill>
                  <a:srgbClr val="953735"/>
                </a:solidFill>
              </a:rPr>
              <a:t>Naam </a:t>
            </a:r>
            <a:r>
              <a:rPr lang="nl-NL" sz="2400" dirty="0"/>
              <a:t>van Uw heilig Kind Jezus.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nl-NL" sz="24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591733" y="1209677"/>
            <a:ext cx="6146800" cy="4524315"/>
          </a:xfrm>
          <a:prstGeom prst="rect">
            <a:avLst/>
          </a:prstGeom>
          <a:effectLst>
            <a:glow rad="7239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rgbClr val="800000"/>
              </a:solidFill>
            </a:endParaRPr>
          </a:p>
          <a:p>
            <a:pPr algn="ctr"/>
            <a:r>
              <a:rPr lang="nl-NL" sz="3200" dirty="0" smtClean="0">
                <a:solidFill>
                  <a:srgbClr val="800000"/>
                </a:solidFill>
              </a:rPr>
              <a:t>Een </a:t>
            </a:r>
            <a:r>
              <a:rPr lang="nl-NL" sz="3200" i="1" dirty="0" smtClean="0">
                <a:solidFill>
                  <a:srgbClr val="800000"/>
                </a:solidFill>
              </a:rPr>
              <a:t>krachtige </a:t>
            </a:r>
            <a:r>
              <a:rPr lang="nl-NL" sz="3200" dirty="0" smtClean="0">
                <a:solidFill>
                  <a:srgbClr val="800000"/>
                </a:solidFill>
              </a:rPr>
              <a:t>Naam</a:t>
            </a:r>
          </a:p>
          <a:p>
            <a:pPr algn="ctr"/>
            <a:endParaRPr lang="nl-NL" sz="3200" dirty="0" smtClean="0">
              <a:solidFill>
                <a:srgbClr val="800000"/>
              </a:solidFill>
            </a:endParaRPr>
          </a:p>
          <a:p>
            <a:pPr algn="ctr"/>
            <a:r>
              <a:rPr lang="nl-NL" sz="3200" dirty="0" smtClean="0">
                <a:solidFill>
                  <a:srgbClr val="800000"/>
                </a:solidFill>
              </a:rPr>
              <a:t>Een </a:t>
            </a:r>
            <a:r>
              <a:rPr lang="nl-NL" sz="3200" i="1" dirty="0" smtClean="0">
                <a:solidFill>
                  <a:srgbClr val="800000"/>
                </a:solidFill>
              </a:rPr>
              <a:t>reddende </a:t>
            </a:r>
            <a:r>
              <a:rPr lang="nl-NL" sz="3200" dirty="0" smtClean="0">
                <a:solidFill>
                  <a:srgbClr val="800000"/>
                </a:solidFill>
              </a:rPr>
              <a:t>Naam</a:t>
            </a:r>
          </a:p>
          <a:p>
            <a:pPr algn="ctr"/>
            <a:endParaRPr lang="nl-NL" sz="3200" dirty="0" smtClean="0">
              <a:solidFill>
                <a:srgbClr val="800000"/>
              </a:solidFill>
            </a:endParaRPr>
          </a:p>
          <a:p>
            <a:pPr algn="ctr"/>
            <a:r>
              <a:rPr lang="nl-NL" sz="3200" dirty="0" smtClean="0">
                <a:solidFill>
                  <a:srgbClr val="800000"/>
                </a:solidFill>
              </a:rPr>
              <a:t>Een </a:t>
            </a:r>
            <a:r>
              <a:rPr lang="nl-NL" sz="3200" i="1" dirty="0" smtClean="0">
                <a:solidFill>
                  <a:srgbClr val="800000"/>
                </a:solidFill>
              </a:rPr>
              <a:t>gevreesde</a:t>
            </a:r>
            <a:r>
              <a:rPr lang="nl-NL" sz="3200" dirty="0" smtClean="0">
                <a:solidFill>
                  <a:srgbClr val="800000"/>
                </a:solidFill>
              </a:rPr>
              <a:t> Naam</a:t>
            </a:r>
          </a:p>
          <a:p>
            <a:pPr algn="ctr"/>
            <a:endParaRPr lang="nl-NL" sz="3200" dirty="0" smtClean="0">
              <a:solidFill>
                <a:srgbClr val="800000"/>
              </a:solidFill>
            </a:endParaRPr>
          </a:p>
          <a:p>
            <a:pPr algn="ctr"/>
            <a:r>
              <a:rPr lang="nl-NL" sz="3200" dirty="0" smtClean="0">
                <a:solidFill>
                  <a:srgbClr val="800000"/>
                </a:solidFill>
              </a:rPr>
              <a:t>Een </a:t>
            </a:r>
            <a:r>
              <a:rPr lang="nl-NL" sz="3200" i="1" dirty="0" smtClean="0">
                <a:solidFill>
                  <a:srgbClr val="800000"/>
                </a:solidFill>
              </a:rPr>
              <a:t>spraakmakende </a:t>
            </a:r>
            <a:r>
              <a:rPr lang="nl-NL" sz="3200" dirty="0" smtClean="0">
                <a:solidFill>
                  <a:srgbClr val="800000"/>
                </a:solidFill>
              </a:rPr>
              <a:t>Naam</a:t>
            </a:r>
          </a:p>
          <a:p>
            <a:pPr algn="ctr"/>
            <a:endParaRPr lang="nl-NL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6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10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36000" cy="1143000"/>
          </a:xfrm>
        </p:spPr>
        <p:txBody>
          <a:bodyPr>
            <a:normAutofit/>
          </a:bodyPr>
          <a:lstStyle/>
          <a:p>
            <a:r>
              <a:rPr lang="nl-NL" sz="38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2. Met de Naam in aanraking </a:t>
            </a:r>
            <a:r>
              <a:rPr lang="nl-NL" sz="3800" b="1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komen</a:t>
            </a:r>
            <a:endParaRPr lang="nl-NL" sz="3800" b="1" i="1" dirty="0">
              <a:latin typeface="Roboto Regular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Het perspectief van de kreupele bedelaar</a:t>
            </a:r>
          </a:p>
          <a:p>
            <a:pPr marL="514350" indent="-514350">
              <a:buAutoNum type="arabicPeriod"/>
            </a:pPr>
            <a:endParaRPr lang="nl-NL" sz="1000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14350" indent="-514350">
              <a:buAutoNum type="arabicPeriod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De </a:t>
            </a: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kracht van Jezus’ naam kan je leven op z’n kop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zetten.</a:t>
            </a:r>
            <a:endParaRPr lang="nl-NL" sz="28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God heet in Jezus’ naam mensen welkom in Zijn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huis</a:t>
            </a: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.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Jezus keert de rouwklacht om tot vreugdedans</a:t>
            </a:r>
            <a:r>
              <a:rPr lang="nl-NL" sz="2800" dirty="0" smtClean="0">
                <a:latin typeface="Roboto Regular"/>
                <a:cs typeface="Roboto Regular"/>
              </a:rPr>
              <a:t>!</a:t>
            </a:r>
            <a:endParaRPr lang="nl-NL" sz="2800" dirty="0">
              <a:latin typeface="Roboto Regular"/>
              <a:cs typeface="Roboto Regular"/>
            </a:endParaRPr>
          </a:p>
          <a:p>
            <a:pPr marL="0" indent="0">
              <a:lnSpc>
                <a:spcPct val="120000"/>
              </a:lnSpc>
              <a:buNone/>
            </a:pPr>
            <a:endParaRPr lang="nl-NL" sz="28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733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933" y="274638"/>
            <a:ext cx="8585199" cy="1143000"/>
          </a:xfrm>
        </p:spPr>
        <p:txBody>
          <a:bodyPr>
            <a:normAutofit/>
          </a:bodyPr>
          <a:lstStyle/>
          <a:p>
            <a:r>
              <a:rPr lang="nl-NL" sz="3900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3. Met de Naam in aanraking </a:t>
            </a:r>
            <a:r>
              <a:rPr lang="nl-NL" sz="3900" b="1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brengen</a:t>
            </a:r>
            <a:endParaRPr lang="nl-NL" sz="3900" i="1" dirty="0">
              <a:solidFill>
                <a:srgbClr val="472B05"/>
              </a:solidFill>
              <a:latin typeface="Roboto Regular"/>
              <a:ea typeface="+mn-ea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i="1" dirty="0" smtClean="0">
                <a:solidFill>
                  <a:srgbClr val="472B05"/>
                </a:solidFill>
                <a:latin typeface="Roboto Regular"/>
                <a:cs typeface="Roboto Regular"/>
              </a:rPr>
              <a:t>Het perspectief van Petrus</a:t>
            </a:r>
          </a:p>
          <a:p>
            <a:pPr marL="0" indent="0">
              <a:buNone/>
            </a:pPr>
            <a:endParaRPr lang="nl-NL" sz="1000" i="1" dirty="0" smtClean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Heb oog voor hen die om je heen zijn en die in nood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zijn.</a:t>
            </a:r>
            <a:endParaRPr lang="nl-NL" sz="2800" dirty="0">
              <a:solidFill>
                <a:srgbClr val="472B05"/>
              </a:solidFill>
              <a:latin typeface="Roboto Regular"/>
              <a:cs typeface="Roboto Regular"/>
            </a:endParaRPr>
          </a:p>
          <a:p>
            <a:pPr marL="514350" indent="-514350">
              <a:buAutoNum type="arabicPeriod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Bied </a:t>
            </a: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de wereld </a:t>
            </a: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aan wat deze het meest nodig heeft: Jezus.</a:t>
            </a:r>
          </a:p>
          <a:p>
            <a:pPr marL="514350" indent="-514350">
              <a:buAutoNum type="arabicPeriod"/>
            </a:pPr>
            <a:r>
              <a:rPr lang="nl-NL" sz="2800" dirty="0" smtClean="0">
                <a:solidFill>
                  <a:srgbClr val="472B05"/>
                </a:solidFill>
                <a:latin typeface="Roboto Regular"/>
                <a:cs typeface="Roboto Regular"/>
              </a:rPr>
              <a:t>Maak </a:t>
            </a:r>
            <a:r>
              <a:rPr lang="nl-NL" sz="2800" dirty="0">
                <a:solidFill>
                  <a:srgbClr val="472B05"/>
                </a:solidFill>
                <a:latin typeface="Roboto Regular"/>
                <a:cs typeface="Roboto Regular"/>
              </a:rPr>
              <a:t>vrijmoedig gebruik van Jezus’ krachtige Naam</a:t>
            </a:r>
            <a:r>
              <a:rPr lang="nl-NL" sz="2800" dirty="0" smtClean="0"/>
              <a:t>!</a:t>
            </a:r>
          </a:p>
          <a:p>
            <a:pPr marL="0" indent="0">
              <a:lnSpc>
                <a:spcPct val="120000"/>
              </a:lnSpc>
              <a:buNone/>
            </a:pPr>
            <a:endParaRPr lang="nl-NL" sz="28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398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472B05"/>
                </a:solidFill>
                <a:latin typeface="Roboto Regular"/>
                <a:cs typeface="Roboto Regular"/>
              </a:rPr>
              <a:t>4. Wonderen en tekenen: voor nu?</a:t>
            </a:r>
            <a:endParaRPr lang="nl-NL" sz="3000" dirty="0">
              <a:solidFill>
                <a:srgbClr val="472B05"/>
              </a:solidFill>
              <a:latin typeface="Roboto Regular"/>
              <a:ea typeface="+mn-ea"/>
              <a:cs typeface="Roboto Regular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</a:rPr>
              <a:t>Zijn er redenen om te beweren dat de wonderbaarlijke gaven zijn opgedroogd, en niet meer voor deze tijd zijn?</a:t>
            </a:r>
          </a:p>
          <a:p>
            <a:pPr>
              <a:lnSpc>
                <a:spcPct val="120000"/>
              </a:lnSpc>
            </a:pPr>
            <a:r>
              <a:rPr lang="nl-NL" sz="3000" dirty="0" smtClean="0">
                <a:solidFill>
                  <a:srgbClr val="472B05"/>
                </a:solidFill>
                <a:latin typeface="Roboto Regular"/>
                <a:cs typeface="Roboto Regular"/>
              </a:rPr>
              <a:t>Zijn er redenen om te beweren dat ze nog steeds beschikbaar en werkzaam zijn?</a:t>
            </a:r>
          </a:p>
          <a:p>
            <a:pPr marL="0" indent="0">
              <a:lnSpc>
                <a:spcPct val="120000"/>
              </a:lnSpc>
              <a:buNone/>
            </a:pPr>
            <a:endParaRPr lang="nl-NL" sz="3000" dirty="0">
              <a:solidFill>
                <a:srgbClr val="472B05"/>
              </a:solidFill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809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387</Words>
  <Application>Microsoft Macintosh PowerPoint</Application>
  <PresentationFormat>Diavoorstelling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1_Office-thema</vt:lpstr>
      <vt:lpstr>2_Office-thema</vt:lpstr>
      <vt:lpstr>PowerPoint-presentatie</vt:lpstr>
      <vt:lpstr>Programma</vt:lpstr>
      <vt:lpstr>1. Kort overzicht van Hand. 3-4</vt:lpstr>
      <vt:lpstr>De Naam! van Jezus</vt:lpstr>
      <vt:lpstr>PowerPoint-presentatie</vt:lpstr>
      <vt:lpstr>PowerPoint-presentatie</vt:lpstr>
      <vt:lpstr>2. Met de Naam in aanraking komen</vt:lpstr>
      <vt:lpstr>3. Met de Naam in aanraking brengen</vt:lpstr>
      <vt:lpstr>4. Wonderen en tekenen: voor nu?</vt:lpstr>
      <vt:lpstr>Argumenten tegen</vt:lpstr>
      <vt:lpstr>Argumenten voor</vt:lpstr>
      <vt:lpstr>PowerPoint-presentatie</vt:lpstr>
      <vt:lpstr>5. Gebed in openheid voor wat God wil geven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Gerrit van Valen</dc:creator>
  <cp:lastModifiedBy>Gerrit van Valen</cp:lastModifiedBy>
  <cp:revision>80</cp:revision>
  <dcterms:created xsi:type="dcterms:W3CDTF">2017-09-30T13:52:41Z</dcterms:created>
  <dcterms:modified xsi:type="dcterms:W3CDTF">2017-11-16T16:12:11Z</dcterms:modified>
</cp:coreProperties>
</file>